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56" r:id="rId2"/>
    <p:sldId id="265" r:id="rId3"/>
    <p:sldId id="267" r:id="rId4"/>
    <p:sldId id="268" r:id="rId5"/>
    <p:sldId id="270" r:id="rId6"/>
    <p:sldId id="269" r:id="rId7"/>
    <p:sldId id="271" r:id="rId8"/>
    <p:sldId id="272" r:id="rId9"/>
    <p:sldId id="259" r:id="rId1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8" y="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Количество учащихся, имеющих </a:t>
            </a:r>
          </a:p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отметку "2" за четверть</a:t>
            </a:r>
          </a:p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 2021/2022 уч. году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72-4670-A57B-BE638BAF3C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816960"/>
        <c:axId val="97819264"/>
        <c:axId val="0"/>
      </c:bar3DChart>
      <c:catAx>
        <c:axId val="97816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7819264"/>
        <c:crosses val="autoZero"/>
        <c:auto val="1"/>
        <c:lblAlgn val="ctr"/>
        <c:lblOffset val="100"/>
        <c:noMultiLvlLbl val="0"/>
      </c:catAx>
      <c:valAx>
        <c:axId val="978192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8169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2020/2021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школьный этап</c:v>
                </c:pt>
                <c:pt idx="1">
                  <c:v>муниципальный этап</c:v>
                </c:pt>
                <c:pt idx="2">
                  <c:v>региональный этап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A2-4ED8-A93B-18FF40294C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2021/20222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школьный этап</c:v>
                </c:pt>
                <c:pt idx="1">
                  <c:v>муниципальный этап</c:v>
                </c:pt>
                <c:pt idx="2">
                  <c:v>региональный этап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87</c:v>
                </c:pt>
                <c:pt idx="1">
                  <c:v>7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A2-4ED8-A93B-18FF40294C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482496"/>
        <c:axId val="43504768"/>
        <c:axId val="0"/>
      </c:bar3DChart>
      <c:catAx>
        <c:axId val="43482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504768"/>
        <c:crosses val="autoZero"/>
        <c:auto val="1"/>
        <c:lblAlgn val="ctr"/>
        <c:lblOffset val="100"/>
        <c:noMultiLvlLbl val="0"/>
      </c:catAx>
      <c:valAx>
        <c:axId val="43504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482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21086097400158"/>
          <c:y val="0.40949706800340491"/>
          <c:w val="0.1288468100940838"/>
          <c:h val="0.3862062170938554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Количество педагогов, прошедших</a:t>
            </a:r>
            <a:r>
              <a:rPr lang="ru-RU" sz="1200" baseline="0">
                <a:latin typeface="Times New Roman" pitchFamily="18" charset="0"/>
                <a:cs typeface="Times New Roman" pitchFamily="18" charset="0"/>
              </a:rPr>
              <a:t> КПК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2DBF-4505-BBF9-0B2823A2EE67}"/>
              </c:ext>
            </c:extLst>
          </c:dPt>
          <c:cat>
            <c:strRef>
              <c:f>Лист1!$A$2:$A$4</c:f>
              <c:strCache>
                <c:ptCount val="3"/>
                <c:pt idx="1">
                  <c:v>2019/2020 уч. год</c:v>
                </c:pt>
                <c:pt idx="2">
                  <c:v>2021/2022 уч.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7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BF-4505-BBF9-0B2823A2EE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43543936"/>
        <c:axId val="43545728"/>
        <c:axId val="0"/>
      </c:bar3DChart>
      <c:catAx>
        <c:axId val="4354393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43545728"/>
        <c:crosses val="autoZero"/>
        <c:auto val="1"/>
        <c:lblAlgn val="ctr"/>
        <c:lblOffset val="100"/>
        <c:noMultiLvlLbl val="0"/>
      </c:catAx>
      <c:valAx>
        <c:axId val="43545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4354393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2019/2020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СЗД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</c:v>
                </c:pt>
                <c:pt idx="1">
                  <c:v>16</c:v>
                </c:pt>
                <c:pt idx="2">
                  <c:v>8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1C-41E8-B926-E8434B3B34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2020/2021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СЗД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31</c:v>
                </c:pt>
                <c:pt idx="1">
                  <c:v>27</c:v>
                </c:pt>
                <c:pt idx="2">
                  <c:v>8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1C-41E8-B926-E8434B3B34D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2021/2022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СЗД</c:v>
                </c:pt>
                <c:pt idx="3">
                  <c:v>без категории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38</c:v>
                </c:pt>
                <c:pt idx="1">
                  <c:v>29</c:v>
                </c:pt>
                <c:pt idx="2">
                  <c:v>8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1C-41E8-B926-E8434B3B34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576320"/>
        <c:axId val="43582208"/>
        <c:axId val="0"/>
      </c:bar3DChart>
      <c:catAx>
        <c:axId val="43576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582208"/>
        <c:crosses val="autoZero"/>
        <c:auto val="1"/>
        <c:lblAlgn val="ctr"/>
        <c:lblOffset val="100"/>
        <c:noMultiLvlLbl val="0"/>
      </c:catAx>
      <c:valAx>
        <c:axId val="43582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5763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Качество знаний учащихся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НОО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53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DC-484C-BBA3-F4120C71861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ООО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43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DC-484C-BBA3-F4120C718612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СОО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43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DC-484C-BBA3-F4120C7186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10208"/>
        <c:axId val="42511744"/>
        <c:axId val="0"/>
      </c:bar3DChart>
      <c:catAx>
        <c:axId val="425102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511744"/>
        <c:crosses val="autoZero"/>
        <c:auto val="1"/>
        <c:lblAlgn val="ctr"/>
        <c:lblOffset val="100"/>
        <c:noMultiLvlLbl val="0"/>
      </c:catAx>
      <c:valAx>
        <c:axId val="42511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251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1E-4A67-AE04-ACDAE7B7921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50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1E-4A67-AE04-ACDAE7B7921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обществознание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1E-4A67-AE04-ACDAE7B7921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история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49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1E-4A67-AE04-ACDAE7B79216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биология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49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1E-4A67-AE04-ACDAE7B79216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информатика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2019/2020</c:v>
                </c:pt>
                <c:pt idx="1">
                  <c:v>2020/2021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29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1E-4A67-AE04-ACDAE7B792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134976"/>
        <c:axId val="43136512"/>
        <c:axId val="0"/>
      </c:bar3DChart>
      <c:catAx>
        <c:axId val="43134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136512"/>
        <c:crosses val="autoZero"/>
        <c:auto val="1"/>
        <c:lblAlgn val="ctr"/>
        <c:lblOffset val="100"/>
        <c:noMultiLvlLbl val="0"/>
      </c:catAx>
      <c:valAx>
        <c:axId val="43136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13497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10-13 баллов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40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1E-4098-8211-13621AF88635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14-16 баллов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45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1E-4098-8211-13621AF88635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17-20 баллов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Лист1!$B$1:$C$1</c:f>
              <c:strCache>
                <c:ptCount val="2"/>
                <c:pt idx="0">
                  <c:v>2020/2021</c:v>
                </c:pt>
                <c:pt idx="1">
                  <c:v>2021/2022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32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1E-4098-8211-13621AF8863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926080"/>
        <c:axId val="42927616"/>
        <c:axId val="0"/>
      </c:bar3DChart>
      <c:catAx>
        <c:axId val="429260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27616"/>
        <c:crosses val="autoZero"/>
        <c:auto val="1"/>
        <c:lblAlgn val="ctr"/>
        <c:lblOffset val="100"/>
        <c:noMultiLvlLbl val="0"/>
      </c:catAx>
      <c:valAx>
        <c:axId val="42927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292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по 5 критериям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</c:f>
              <c:strCache>
                <c:ptCount val="1"/>
                <c:pt idx="0">
                  <c:v>2020/2021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DB-4BAC-8A23-958BB10FF07A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по 4 критериям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</c:f>
              <c:strCache>
                <c:ptCount val="1"/>
                <c:pt idx="0">
                  <c:v>2020/2021</c:v>
                </c:pt>
              </c:strCache>
            </c:strRef>
          </c:cat>
          <c:val>
            <c:numRef>
              <c:f>Лист1!$B$3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DB-4BAC-8A23-958BB10FF07A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по 3 критериям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</c:f>
              <c:strCache>
                <c:ptCount val="1"/>
                <c:pt idx="0">
                  <c:v>2020/2021</c:v>
                </c:pt>
              </c:strCache>
            </c:strRef>
          </c:cat>
          <c:val>
            <c:numRef>
              <c:f>Лист1!$B$4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DB-4BAC-8A23-958BB10FF0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3001728"/>
        <c:axId val="43003264"/>
        <c:axId val="0"/>
      </c:bar3DChart>
      <c:catAx>
        <c:axId val="43001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003264"/>
        <c:crosses val="autoZero"/>
        <c:auto val="1"/>
        <c:lblAlgn val="ctr"/>
        <c:lblOffset val="100"/>
        <c:noMultiLvlLbl val="0"/>
      </c:catAx>
      <c:valAx>
        <c:axId val="43003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001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1.9100000000000001</c:v>
                </c:pt>
                <c:pt idx="1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A2-4ED8-A93B-18FF40294C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28.8</c:v>
                </c:pt>
                <c:pt idx="1">
                  <c:v>43.75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A2-4ED8-A93B-18FF40294CD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45.46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A2-4ED8-A93B-18FF40294CD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23.830000000000005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FA2-4ED8-A93B-18FF40294C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096320"/>
        <c:axId val="43098112"/>
        <c:axId val="0"/>
      </c:bar3DChart>
      <c:catAx>
        <c:axId val="43096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098112"/>
        <c:crosses val="autoZero"/>
        <c:auto val="1"/>
        <c:lblAlgn val="ctr"/>
        <c:lblOffset val="100"/>
        <c:noMultiLvlLbl val="0"/>
      </c:catAx>
      <c:valAx>
        <c:axId val="43098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0963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0C71-47B8-959D-90D46051CE03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0C71-47B8-959D-90D46051CE0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2-0C71-47B8-959D-90D46051CE03}"/>
              </c:ext>
            </c:extLst>
          </c:dPt>
          <c:dLbls>
            <c:dLbl>
              <c:idx val="0"/>
              <c:layout>
                <c:manualLayout>
                  <c:x val="2.0366157860174298E-3"/>
                  <c:y val="-3.174603174603174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C71-47B8-959D-90D46051CE03}"/>
                </c:ext>
              </c:extLst>
            </c:dLbl>
            <c:dLbl>
              <c:idx val="1"/>
              <c:layout>
                <c:manualLayout>
                  <c:x val="0"/>
                  <c:y val="-3.96825396825396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71-47B8-959D-90D46051CE03}"/>
                </c:ext>
              </c:extLst>
            </c:dLbl>
            <c:dLbl>
              <c:idx val="2"/>
              <c:layout>
                <c:manualLayout>
                  <c:x val="-6.1098473580522934E-3"/>
                  <c:y val="-5.158730158730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C71-47B8-959D-90D46051CE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Понизили</c:v>
                </c:pt>
                <c:pt idx="1">
                  <c:v>Подтвердили</c:v>
                </c:pt>
                <c:pt idx="2">
                  <c:v>Повысили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31.25</c:v>
                </c:pt>
                <c:pt idx="1">
                  <c:v>68.75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71-47B8-959D-90D46051CE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3119744"/>
        <c:axId val="43121280"/>
        <c:axId val="0"/>
      </c:bar3DChart>
      <c:catAx>
        <c:axId val="43119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121280"/>
        <c:crosses val="autoZero"/>
        <c:auto val="1"/>
        <c:lblAlgn val="ctr"/>
        <c:lblOffset val="100"/>
        <c:noMultiLvlLbl val="0"/>
      </c:catAx>
      <c:valAx>
        <c:axId val="43121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119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0.630000000000001</c:v>
                </c:pt>
                <c:pt idx="1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B5-49B7-829B-C7A244FB06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24.279999999999987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B5-49B7-829B-C7A244FB062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54.2</c:v>
                </c:pt>
                <c:pt idx="1">
                  <c:v>43.75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B5-49B7-829B-C7A244FB062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Симферопольский р-н</c:v>
                </c:pt>
                <c:pt idx="1">
                  <c:v>Широковская школа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20.89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2B5-49B7-829B-C7A244FB06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360256"/>
        <c:axId val="43361792"/>
        <c:axId val="0"/>
      </c:bar3DChart>
      <c:catAx>
        <c:axId val="43360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361792"/>
        <c:crosses val="autoZero"/>
        <c:auto val="1"/>
        <c:lblAlgn val="ctr"/>
        <c:lblOffset val="100"/>
        <c:noMultiLvlLbl val="0"/>
      </c:catAx>
      <c:valAx>
        <c:axId val="43361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3602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4F0F-4944-9ADC-A54FA7C20FE4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4F0F-4944-9ADC-A54FA7C20FE4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2-4F0F-4944-9ADC-A54FA7C20FE4}"/>
              </c:ext>
            </c:extLst>
          </c:dPt>
          <c:dLbls>
            <c:dLbl>
              <c:idx val="0"/>
              <c:layout>
                <c:manualLayout>
                  <c:x val="2.0366157860174298E-3"/>
                  <c:y val="-3.174603174603174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F0F-4944-9ADC-A54FA7C20FE4}"/>
                </c:ext>
              </c:extLst>
            </c:dLbl>
            <c:dLbl>
              <c:idx val="1"/>
              <c:layout>
                <c:manualLayout>
                  <c:x val="0"/>
                  <c:y val="-3.96825396825396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0F-4944-9ADC-A54FA7C20FE4}"/>
                </c:ext>
              </c:extLst>
            </c:dLbl>
            <c:dLbl>
              <c:idx val="2"/>
              <c:layout>
                <c:manualLayout>
                  <c:x val="-6.1098473580522934E-3"/>
                  <c:y val="-5.158730158730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F0F-4944-9ADC-A54FA7C20F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Понизили</c:v>
                </c:pt>
                <c:pt idx="1">
                  <c:v>Подтвердили</c:v>
                </c:pt>
                <c:pt idx="2">
                  <c:v>Повысили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68.75</c:v>
                </c:pt>
                <c:pt idx="1">
                  <c:v>25</c:v>
                </c:pt>
                <c:pt idx="2">
                  <c:v>6.25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0F-4944-9ADC-A54FA7C20F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3403904"/>
        <c:axId val="43413888"/>
        <c:axId val="0"/>
      </c:bar3DChart>
      <c:catAx>
        <c:axId val="43403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413888"/>
        <c:crosses val="autoZero"/>
        <c:auto val="1"/>
        <c:lblAlgn val="ctr"/>
        <c:lblOffset val="100"/>
        <c:noMultiLvlLbl val="0"/>
      </c:catAx>
      <c:valAx>
        <c:axId val="43413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403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8BEDBB-0857-484E-8491-E2A8E4436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4057D2-2C11-43C8-B937-3A3382D13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9DF511-797A-40F3-9D0C-AE86ACF76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D6AAB8-244A-48DB-89F6-CDC8EF4AC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5BDF9D-563A-47CD-B92D-B97063295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3330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A35D18-6C9A-4B31-B0E1-F130A59A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686119-A5C8-4530-ADC9-9BCB10B7C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5ACC6E-785A-43FA-95A3-EA30BDBEE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412392-81A5-42E6-B025-E731B1DF0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B8B7C7-7CCA-4C29-9CAA-B97A4BEAB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5861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5C810E-92E1-4E08-A5FF-DC10BBA0B7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C9B6FD9-274F-438F-BA56-944FB621A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F4FAD3-A88F-4CFE-8ECF-6607B98E6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5342A6-EA3B-469E-8D2C-107BE8872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F977C1-A0FB-4F04-B67B-065D80E97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8973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CA56B0-C058-4F3C-91C3-522F3A601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C4CA82-DD8D-4AF3-83C0-3133AFE92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AF2E40-7383-4EC9-99D0-F8BE9952D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C03262-D97A-4771-A860-6AA51A6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1CA26E-132E-4C5F-B698-5398A16B6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1900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2E1E4-0824-4E2B-95FE-CA4AE457E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CDEF7A-592E-4F97-82BF-9AB698711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1A6584-99F9-4AD4-A443-A7D1CC5C2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8B4EF9-EA22-4A02-8A64-E5D3F17D2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4F30DC-2CB6-44FA-92F5-DF86C1ACC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0973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643B1-A841-4811-A75F-24AF111D1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B29A5E-34AD-489B-B633-75688C1EE9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6B8029-3ACB-4DDA-BFD9-F486CA61A7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5F2570-4FD8-4FB3-8AEA-A633D030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F2F5C9-A4A2-448C-B7D4-43786B8C3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7EB53F-7834-491F-9295-23399A80C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8273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BE8FF-326F-47C8-91BE-FC73A385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12132E-9215-4C86-839A-ACA8636F0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360F3E-4230-4D73-8E98-AF6F502E7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FF8E57D-1BD8-4BFD-A611-2D1F683F12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3051F6-4ED0-4C35-8E35-4E828B9D31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ACD427-CD5C-4637-82DA-8B04E27D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733BB5D-B925-4179-AAFF-C9124F3D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C106957-AFF1-4A1F-8BD7-57FED2E6A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402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FB0A7E-E566-4D2B-9FFC-84381BEF5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6627B6D-780E-48FA-9DAC-12C1A85D4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95463E-7C30-4AB9-9542-15085819A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ED3FB2-06FE-45E6-8996-B5EE4A0CA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1541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0E41014-FF67-4C8D-92C4-F90197AF3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789FB4-BFD9-4673-9B77-D3BB90981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227FB6-4048-4C25-828F-69C0BA0C6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7691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79A28-5C2A-436F-999A-727613B9A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A27154-551E-418F-B5AB-8C1D609A7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2105F8-91BC-4449-A6CE-2948A7061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288846-A3EA-4ECE-B5B6-08664F5F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8ACF16-C1C9-4C90-9F76-3A067377C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4E93C9-F091-436A-9749-C412AD482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379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58C5C-C0D7-4E2E-ABFB-225652E31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617901-9165-446C-81A6-BE0DF7CE7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D0FD90-2AF3-4635-BC85-C3EF41558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D6FC5D-027E-4BEF-A271-93BCF9901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D2D957-9DAE-4816-BFD6-0B5642B00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2100D8-E2C2-4DA1-9E4C-5CFDCDA06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2284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B3CAF1-5A49-4CF1-BE7F-A1B262CE0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89C5B7-74FF-498B-984F-500686F58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F3CDB3-E08E-4F41-89AC-D1A5753639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13A62FD1-BB5B-49D9-9F9A-CF8DFD941FBD}" type="datetime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19.04.2022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8AADFC-7F57-499B-93E9-84AD8F7CC3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AE1445-FAC7-4A7D-AAA7-4A06FB8CB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FFE39C5C-C4E4-4DFD-AA42-8EAF2DED6FAE}" type="slidenum">
              <a:rPr lang="ru-RU" sz="1200" b="0" strike="noStrike" spc="-1" smtClean="0">
                <a:solidFill>
                  <a:srgbClr val="FEFEFE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783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school_simferopolsiy-rayon37@crimeaedu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1259632" y="327735"/>
            <a:ext cx="6912768" cy="15841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Прямоугольник 1"/>
          <p:cNvSpPr/>
          <p:nvPr/>
        </p:nvSpPr>
        <p:spPr>
          <a:xfrm>
            <a:off x="395536" y="4591273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реализации Муниципальной программы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«Перевод общеобразовательных организаций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Симферопольского района,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показывающих низкие образовательные результаты, в эффективный режим функционирования» в 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Широковская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BEAC4A2F-9D86-47CD-8B10-0377E449B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622" y="213370"/>
            <a:ext cx="72947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«Широковская школа»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(МБОУ «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Широковская школа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DAEF803-89E3-4C8C-9E4D-E70228C9FA03}"/>
              </a:ext>
            </a:extLst>
          </p:cNvPr>
          <p:cNvGrpSpPr>
            <a:grpSpLocks/>
          </p:cNvGrpSpPr>
          <p:nvPr/>
        </p:nvGrpSpPr>
        <p:grpSpPr bwMode="auto">
          <a:xfrm>
            <a:off x="1285960" y="908720"/>
            <a:ext cx="6489065" cy="74295"/>
            <a:chOff x="1134" y="2073"/>
            <a:chExt cx="10219" cy="117"/>
          </a:xfrm>
        </p:grpSpPr>
        <p:cxnSp>
          <p:nvCxnSpPr>
            <p:cNvPr id="12" name="Прямая со стрелкой 11">
              <a:extLst>
                <a:ext uri="{FF2B5EF4-FFF2-40B4-BE49-F238E27FC236}">
                  <a16:creationId xmlns:a16="http://schemas.microsoft.com/office/drawing/2014/main" id="{B8EFFFC0-1387-45AC-A7F3-1EFDFAFA36B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34" y="2073"/>
              <a:ext cx="1021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Прямая со стрелкой 12">
              <a:extLst>
                <a:ext uri="{FF2B5EF4-FFF2-40B4-BE49-F238E27FC236}">
                  <a16:creationId xmlns:a16="http://schemas.microsoft.com/office/drawing/2014/main" id="{6A5D5FC6-E070-423B-A79D-174D33000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34" y="2189"/>
              <a:ext cx="10219" cy="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" name="Rectangle 10">
            <a:extLst>
              <a:ext uri="{FF2B5EF4-FFF2-40B4-BE49-F238E27FC236}">
                <a16:creationId xmlns:a16="http://schemas.microsoft.com/office/drawing/2014/main" id="{92C09C10-D0F4-46D5-AE50-D797C5FA1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209" y="473491"/>
            <a:ext cx="6477606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ул. Ленина, д.11, с. Широкое, Симферопольский район, Республика Крым, 297510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ОКПО 00827136, ОГРН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1159102022749,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ИНН 9109009625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</a:t>
            </a:r>
            <a:r>
              <a:rPr kumimoji="0" lang="fr-FR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3(652) 324-840, e-mail: </a:t>
            </a:r>
            <a:r>
              <a:rPr kumimoji="0" lang="fr-FR" alt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school_simferopolsiy-rayon37@crimeaedu.ru</a:t>
            </a:r>
            <a:endParaRPr kumimoji="0" lang="fr-FR" alt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3474CA-7367-4F91-9986-6FF77930C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947806"/>
            <a:ext cx="4752528" cy="264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ADA4D947-5A18-414B-A262-FB7EDB2F8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EC5E35-6D04-40FA-95A3-0AC31167F63F}"/>
              </a:ext>
            </a:extLst>
          </p:cNvPr>
          <p:cNvSpPr/>
          <p:nvPr/>
        </p:nvSpPr>
        <p:spPr>
          <a:xfrm>
            <a:off x="2195736" y="-135396"/>
            <a:ext cx="4896544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Анализ УУД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CAFD23B-51FF-417A-B7CD-DAA2822D88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5003551"/>
              </p:ext>
            </p:extLst>
          </p:nvPr>
        </p:nvGraphicFramePr>
        <p:xfrm>
          <a:off x="4644012" y="836712"/>
          <a:ext cx="367240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7F9EDDA6-5F97-4674-9133-1BE0583A9A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7080090"/>
              </p:ext>
            </p:extLst>
          </p:nvPr>
        </p:nvGraphicFramePr>
        <p:xfrm>
          <a:off x="107504" y="836712"/>
          <a:ext cx="446449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2593F439-3841-45B7-ADBD-66A36F1C832E}"/>
              </a:ext>
            </a:extLst>
          </p:cNvPr>
          <p:cNvSpPr/>
          <p:nvPr/>
        </p:nvSpPr>
        <p:spPr>
          <a:xfrm>
            <a:off x="464120" y="3825044"/>
            <a:ext cx="7992888" cy="1764196"/>
          </a:xfrm>
          <a:prstGeom prst="roundRect">
            <a:avLst/>
          </a:prstGeom>
          <a:gradFill>
            <a:gsLst>
              <a:gs pos="48626">
                <a:schemeClr val="accent5">
                  <a:lumMod val="40000"/>
                  <a:lumOff val="60000"/>
                </a:schemeClr>
              </a:gs>
              <a:gs pos="36630">
                <a:srgbClr val="D1DCF0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48626">
                  <a:schemeClr val="accent5">
                    <a:lumMod val="40000"/>
                    <a:lumOff val="60000"/>
                  </a:schemeClr>
                </a:gs>
                <a:gs pos="36630">
                  <a:srgbClr val="D1DCF0"/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итогам четверти (полугодия) проанализированы учебные достижения учащихся. Для обучающихся, получившими отметки «2», составлены планы индивидуальной работы, графики консультаций; родителям направлены письменные уведомления (согласно Положения о деятельности педагогического коллектива со слабоуспевающими обучающимися и их родителями Локальный акт № 156 от 21.03.2017).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2-й и 3-й четвертей велась целенаправленная работа со слабомотивированными учащимися. В итоге количество учащихся, имеющих отметку «2» снизилось на 2%, а также снизилось количество двоек на одного обучающегося.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C37CE048-7511-4DA5-B25A-18025AACA9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9835816"/>
              </p:ext>
            </p:extLst>
          </p:nvPr>
        </p:nvGraphicFramePr>
        <p:xfrm>
          <a:off x="1223628" y="1112405"/>
          <a:ext cx="6300700" cy="2147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0831ED25-3BCC-40FB-9311-057CCD67F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7504" y="15567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1B5971E-94EC-483F-A0E9-193B83F7FAEE}"/>
              </a:ext>
            </a:extLst>
          </p:cNvPr>
          <p:cNvSpPr/>
          <p:nvPr/>
        </p:nvSpPr>
        <p:spPr>
          <a:xfrm>
            <a:off x="3095343" y="759091"/>
            <a:ext cx="2160240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Анализ ЕГЭ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F4B1E47-930D-496A-8AAB-89533A57E884}"/>
              </a:ext>
            </a:extLst>
          </p:cNvPr>
          <p:cNvSpPr/>
          <p:nvPr/>
        </p:nvSpPr>
        <p:spPr>
          <a:xfrm>
            <a:off x="3095343" y="3738482"/>
            <a:ext cx="2160240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Анализ ОГЭ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2261F437-F287-472E-A256-F0E6B4BF09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161257"/>
              </p:ext>
            </p:extLst>
          </p:nvPr>
        </p:nvGraphicFramePr>
        <p:xfrm>
          <a:off x="215516" y="4348108"/>
          <a:ext cx="8712968" cy="1736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8630">
                  <a:extLst>
                    <a:ext uri="{9D8B030D-6E8A-4147-A177-3AD203B41FA5}">
                      <a16:colId xmlns:a16="http://schemas.microsoft.com/office/drawing/2014/main" val="1104320814"/>
                    </a:ext>
                  </a:extLst>
                </a:gridCol>
                <a:gridCol w="1158561">
                  <a:extLst>
                    <a:ext uri="{9D8B030D-6E8A-4147-A177-3AD203B41FA5}">
                      <a16:colId xmlns:a16="http://schemas.microsoft.com/office/drawing/2014/main" val="2907687316"/>
                    </a:ext>
                  </a:extLst>
                </a:gridCol>
                <a:gridCol w="745336">
                  <a:extLst>
                    <a:ext uri="{9D8B030D-6E8A-4147-A177-3AD203B41FA5}">
                      <a16:colId xmlns:a16="http://schemas.microsoft.com/office/drawing/2014/main" val="167294784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17130797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843866108"/>
                    </a:ext>
                  </a:extLst>
                </a:gridCol>
                <a:gridCol w="900101">
                  <a:extLst>
                    <a:ext uri="{9D8B030D-6E8A-4147-A177-3AD203B41FA5}">
                      <a16:colId xmlns:a16="http://schemas.microsoft.com/office/drawing/2014/main" val="1431524963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198197315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Учебный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Математика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37132"/>
                  </a:ext>
                </a:extLst>
              </a:tr>
              <a:tr h="190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балл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балл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extLst>
                  <a:ext uri="{0D108BD9-81ED-4DB2-BD59-A6C34878D82A}">
                    <a16:rowId xmlns:a16="http://schemas.microsoft.com/office/drawing/2014/main" val="567729268"/>
                  </a:ext>
                </a:extLst>
              </a:tr>
              <a:tr h="232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2018/2019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65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extLst>
                  <a:ext uri="{0D108BD9-81ED-4DB2-BD59-A6C34878D82A}">
                    <a16:rowId xmlns:a16="http://schemas.microsoft.com/office/drawing/2014/main" val="2806608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2019/2020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Отменены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574959"/>
                  </a:ext>
                </a:extLst>
              </a:tr>
              <a:tr h="232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2020/2021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65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34" marR="53634" marT="53634" marB="53634"/>
                </a:tc>
                <a:extLst>
                  <a:ext uri="{0D108BD9-81ED-4DB2-BD59-A6C34878D82A}">
                    <a16:rowId xmlns:a16="http://schemas.microsoft.com/office/drawing/2014/main" val="2641868660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AA32E03-CB0B-4F9F-B934-842B69B3779D}"/>
              </a:ext>
            </a:extLst>
          </p:cNvPr>
          <p:cNvSpPr/>
          <p:nvPr/>
        </p:nvSpPr>
        <p:spPr>
          <a:xfrm>
            <a:off x="143508" y="173710"/>
            <a:ext cx="8532948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государственной итоговой аттестации  за 2019/20, 2020/21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учебные годы (по среднему баллу)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440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4B0B659-111F-4538-BEFC-7EF8EE1A6753}"/>
              </a:ext>
            </a:extLst>
          </p:cNvPr>
          <p:cNvSpPr/>
          <p:nvPr/>
        </p:nvSpPr>
        <p:spPr>
          <a:xfrm>
            <a:off x="1417463" y="332656"/>
            <a:ext cx="6336703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результатов итогового собеседования и итогового сочинения 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A4CF18A0-A87D-4171-B340-0B526770F2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4148348"/>
              </p:ext>
            </p:extLst>
          </p:nvPr>
        </p:nvGraphicFramePr>
        <p:xfrm>
          <a:off x="467544" y="1016484"/>
          <a:ext cx="4118270" cy="2268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655409-9111-4196-8EB3-155528E337E9}"/>
              </a:ext>
            </a:extLst>
          </p:cNvPr>
          <p:cNvSpPr/>
          <p:nvPr/>
        </p:nvSpPr>
        <p:spPr>
          <a:xfrm>
            <a:off x="5035613" y="1013770"/>
            <a:ext cx="3299545" cy="21602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формирования и развития учебных навыков  2021/2022 учебном году для учащихся 9 класса организованы занятия внеурочной деятельности в форме факультатива  </a:t>
            </a:r>
            <a:r>
              <a:rPr lang="ru-RU" sz="1400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«Русский язык и культура речи».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Как результат – повышение баллов за итоговое собеседование.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80BB5F77-6694-4F91-81DD-196D71EE5F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7226028"/>
              </p:ext>
            </p:extLst>
          </p:nvPr>
        </p:nvGraphicFramePr>
        <p:xfrm>
          <a:off x="4930067" y="3940437"/>
          <a:ext cx="4032449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8B07401-BCAC-4E32-BB5E-BE6E032229EC}"/>
              </a:ext>
            </a:extLst>
          </p:cNvPr>
          <p:cNvSpPr/>
          <p:nvPr/>
        </p:nvSpPr>
        <p:spPr>
          <a:xfrm>
            <a:off x="467544" y="4058077"/>
            <a:ext cx="4320480" cy="21602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формирования и развития учебных навыков  2021/2022 учебном году для учащихся 11 класса из части, формируемой участниками образовательных отношений, организован факультатив </a:t>
            </a:r>
            <a:r>
              <a:rPr lang="ru-RU" sz="1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«Художественные и синтаксические средства в тексте», а также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организованы занятия внеурочной деятельности в форме факультатива  </a:t>
            </a:r>
            <a:r>
              <a:rPr lang="ru-RU" sz="14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«Художественные и синтаксические средства в тексте».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обучающиеся получили «зачет»</a:t>
            </a:r>
          </a:p>
        </p:txBody>
      </p:sp>
    </p:spTree>
    <p:extLst>
      <p:ext uri="{BB962C8B-B14F-4D97-AF65-F5344CB8AC3E}">
        <p14:creationId xmlns:p14="http://schemas.microsoft.com/office/powerpoint/2010/main" val="2802738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0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235CB1-A16E-4DF9-8C6B-1F1A23961755}"/>
              </a:ext>
            </a:extLst>
          </p:cNvPr>
          <p:cNvSpPr/>
          <p:nvPr/>
        </p:nvSpPr>
        <p:spPr>
          <a:xfrm>
            <a:off x="1331640" y="27384"/>
            <a:ext cx="6336703" cy="43204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результатов ВПР в 4 классе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6F52794E-06F9-4E09-9672-7BA7DE2DFC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2304580"/>
              </p:ext>
            </p:extLst>
          </p:nvPr>
        </p:nvGraphicFramePr>
        <p:xfrm>
          <a:off x="251520" y="710952"/>
          <a:ext cx="4104456" cy="185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906C0802-EC02-41FC-AE04-4CEF373E85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606732"/>
              </p:ext>
            </p:extLst>
          </p:nvPr>
        </p:nvGraphicFramePr>
        <p:xfrm>
          <a:off x="4499993" y="582895"/>
          <a:ext cx="4282039" cy="1795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618F0F5D-5A1F-4020-B472-22AA30C1F2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9375786"/>
              </p:ext>
            </p:extLst>
          </p:nvPr>
        </p:nvGraphicFramePr>
        <p:xfrm>
          <a:off x="4355976" y="2820862"/>
          <a:ext cx="4282039" cy="2088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C365980D-CB5F-422E-ADCC-8D16540B55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3485626"/>
              </p:ext>
            </p:extLst>
          </p:nvPr>
        </p:nvGraphicFramePr>
        <p:xfrm>
          <a:off x="505985" y="2854153"/>
          <a:ext cx="3705975" cy="1779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D52ED63-24C5-4FD1-B070-73E735B6AFB5}"/>
              </a:ext>
            </a:extLst>
          </p:cNvPr>
          <p:cNvSpPr/>
          <p:nvPr/>
        </p:nvSpPr>
        <p:spPr>
          <a:xfrm>
            <a:off x="521759" y="4949029"/>
            <a:ext cx="8260273" cy="13260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целью повышения качества знаний по предметам для учащихся 5 класса организованы занятия внеурочной деятельности общеинтеллектуального направления: «По страницам учебника математики», «Секреты русского языка». На основания приказа по школе у  учащихся 4-го класса проверили готовность к переходу на основную ступень образования.</a:t>
            </a:r>
            <a:endParaRPr kumimoji="0" lang="ru-RU" altLang="ru-RU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80707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" y="231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696DD5-B9AD-4054-B865-D979B131D836}"/>
              </a:ext>
            </a:extLst>
          </p:cNvPr>
          <p:cNvSpPr/>
          <p:nvPr/>
        </p:nvSpPr>
        <p:spPr>
          <a:xfrm>
            <a:off x="1331640" y="420100"/>
            <a:ext cx="6336703" cy="4594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участия в всероссийских олимпиадах школьников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6F52794E-06F9-4E09-9672-7BA7DE2DFC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040111"/>
              </p:ext>
            </p:extLst>
          </p:nvPr>
        </p:nvGraphicFramePr>
        <p:xfrm>
          <a:off x="395536" y="1196752"/>
          <a:ext cx="8424935" cy="253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C696DD5-B9AD-4054-B865-D979B131D836}"/>
              </a:ext>
            </a:extLst>
          </p:cNvPr>
          <p:cNvSpPr/>
          <p:nvPr/>
        </p:nvSpPr>
        <p:spPr>
          <a:xfrm>
            <a:off x="1043608" y="4221088"/>
            <a:ext cx="7416824" cy="21602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Высокую результативность на муниципальном этапе  показали по литературе Михайлова Валерия, учащаяся 10 класса, которая стала победителем (учитель Ковалевская С.А.) по ОБЖ 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Пустовит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Анжелика, учащаяся 10 класса, которая стала призером (учитель </a:t>
            </a: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Положай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Н.Н.). Учащиеся  стали участниками регионального этапа олимпиады.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65519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-1204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89F240C-EA25-4FF4-837E-2F6FCC430D2B}"/>
              </a:ext>
            </a:extLst>
          </p:cNvPr>
          <p:cNvSpPr/>
          <p:nvPr/>
        </p:nvSpPr>
        <p:spPr>
          <a:xfrm>
            <a:off x="1331640" y="0"/>
            <a:ext cx="6336703" cy="4594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Курсы повышения квалификации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16940635"/>
              </p:ext>
            </p:extLst>
          </p:nvPr>
        </p:nvGraphicFramePr>
        <p:xfrm>
          <a:off x="623316" y="764704"/>
          <a:ext cx="3876675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89F240C-EA25-4FF4-837E-2F6FCC430D2B}"/>
              </a:ext>
            </a:extLst>
          </p:cNvPr>
          <p:cNvSpPr/>
          <p:nvPr/>
        </p:nvSpPr>
        <p:spPr>
          <a:xfrm>
            <a:off x="4499991" y="692695"/>
            <a:ext cx="4032448" cy="27242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целью повышения качества образования педагоги повышают уровень  профессиональной компетенции, согласно графика проходят курсы повышения квалификации (курсы ПК прошли 16 учителей (62%). По сравнению с прошлым годом это больше на 35% Администрацией школы была подана заявка на прохождение в 2021 году курсов для педагогов и администрации школ, показывающих низкие образовательные результаты</a:t>
            </a:r>
            <a:r>
              <a:rPr lang="ru-RU" dirty="0"/>
              <a:t>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89F240C-EA25-4FF4-837E-2F6FCC430D2B}"/>
              </a:ext>
            </a:extLst>
          </p:cNvPr>
          <p:cNvSpPr/>
          <p:nvPr/>
        </p:nvSpPr>
        <p:spPr>
          <a:xfrm>
            <a:off x="1484040" y="3416959"/>
            <a:ext cx="6336703" cy="4594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Аттестация педагогических работников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87586847"/>
              </p:ext>
            </p:extLst>
          </p:nvPr>
        </p:nvGraphicFramePr>
        <p:xfrm>
          <a:off x="1944450" y="4149080"/>
          <a:ext cx="5111081" cy="2248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87262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CA2EA58-B834-421B-AD22-E9F4A6306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F5AC07-1AB4-4CBE-8062-D16277ACD90B}"/>
              </a:ext>
            </a:extLst>
          </p:cNvPr>
          <p:cNvSpPr/>
          <p:nvPr/>
        </p:nvSpPr>
        <p:spPr>
          <a:xfrm>
            <a:off x="1331640" y="0"/>
            <a:ext cx="6336703" cy="4594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Методическая неделя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062434-0373-41A3-B5C7-E5D3489E2650}"/>
              </a:ext>
            </a:extLst>
          </p:cNvPr>
          <p:cNvSpPr txBox="1"/>
          <p:nvPr/>
        </p:nvSpPr>
        <p:spPr>
          <a:xfrm>
            <a:off x="2038903" y="2097493"/>
            <a:ext cx="4634144" cy="358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FD9556A-FDDF-4717-938F-FEC7AFE2C6A4}"/>
              </a:ext>
            </a:extLst>
          </p:cNvPr>
          <p:cNvSpPr/>
          <p:nvPr/>
        </p:nvSpPr>
        <p:spPr>
          <a:xfrm>
            <a:off x="251520" y="776913"/>
            <a:ext cx="8640960" cy="106791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Уже становится традицией проведение методической недели. В соответствии с планом методической работы на 2021/2022 учебный год была проведена неделя «Путь к успеху через творчество учителя и ученика». Мероприятия, проведенные в рамках недели, создают условия для совершенствования профессионального мастерства педагогов и повышения эффективности и качества образования в МБОУ «Широковская школа».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BFFC37-B7D6-4FBF-AAC9-913E04766170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0" t="29223" b="14616"/>
          <a:stretch/>
        </p:blipFill>
        <p:spPr bwMode="auto">
          <a:xfrm>
            <a:off x="0" y="1844824"/>
            <a:ext cx="2752638" cy="2699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57EC42-E187-4275-9C18-91F7437E4EC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71486" y="1541460"/>
            <a:ext cx="2364628" cy="3138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3B833E-BC67-4DD6-9B9A-F23FA1A9C499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4" b="13172"/>
          <a:stretch/>
        </p:blipFill>
        <p:spPr bwMode="auto">
          <a:xfrm>
            <a:off x="3004158" y="1839736"/>
            <a:ext cx="2660860" cy="2813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711234-1F87-477A-AAE8-DD0375695356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73047" y="4122137"/>
            <a:ext cx="2193550" cy="2735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C4CEF55-6CE1-4493-A1A1-840076D3A986}"/>
              </a:ext>
            </a:extLst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28060" y="3911017"/>
            <a:ext cx="2043940" cy="2735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876D2F9-653E-4BB5-83AF-059F8E0CD532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3076" y="4576921"/>
            <a:ext cx="2660860" cy="210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6F87AD2-A51E-45AF-8C10-6A8BE1A2B853}"/>
              </a:ext>
            </a:extLst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51788" y="4055329"/>
            <a:ext cx="1993805" cy="2586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5408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923931-0626-41E5-9C71-8838E1BFFFC7}"/>
              </a:ext>
            </a:extLst>
          </p:cNvPr>
          <p:cNvSpPr/>
          <p:nvPr/>
        </p:nvSpPr>
        <p:spPr>
          <a:xfrm>
            <a:off x="611560" y="2060848"/>
            <a:ext cx="7416824" cy="21602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</TotalTime>
  <Words>596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Группа Лишайники</dc:title>
  <dc:creator>Компьютер</dc:creator>
  <cp:lastModifiedBy>Пользователь</cp:lastModifiedBy>
  <cp:revision>43</cp:revision>
  <dcterms:created xsi:type="dcterms:W3CDTF">2015-02-23T15:08:04Z</dcterms:created>
  <dcterms:modified xsi:type="dcterms:W3CDTF">2022-04-19T16:26:43Z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1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18</vt:i4>
  </property>
</Properties>
</file>